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3"/>
  </p:notesMasterIdLst>
  <p:handoutMasterIdLst>
    <p:handoutMasterId r:id="rId54"/>
  </p:handoutMasterIdLst>
  <p:sldIdLst>
    <p:sldId id="260" r:id="rId2"/>
    <p:sldId id="312" r:id="rId3"/>
    <p:sldId id="311" r:id="rId4"/>
    <p:sldId id="256" r:id="rId5"/>
    <p:sldId id="262" r:id="rId6"/>
    <p:sldId id="263" r:id="rId7"/>
    <p:sldId id="264" r:id="rId8"/>
    <p:sldId id="265" r:id="rId9"/>
    <p:sldId id="313" r:id="rId10"/>
    <p:sldId id="267" r:id="rId11"/>
    <p:sldId id="268" r:id="rId12"/>
    <p:sldId id="269" r:id="rId13"/>
    <p:sldId id="270" r:id="rId14"/>
    <p:sldId id="271" r:id="rId15"/>
    <p:sldId id="272" r:id="rId16"/>
    <p:sldId id="280" r:id="rId17"/>
    <p:sldId id="273" r:id="rId18"/>
    <p:sldId id="306" r:id="rId19"/>
    <p:sldId id="282" r:id="rId20"/>
    <p:sldId id="307" r:id="rId21"/>
    <p:sldId id="281" r:id="rId22"/>
    <p:sldId id="274" r:id="rId23"/>
    <p:sldId id="308" r:id="rId24"/>
    <p:sldId id="283" r:id="rId25"/>
    <p:sldId id="309" r:id="rId26"/>
    <p:sldId id="284" r:id="rId27"/>
    <p:sldId id="310" r:id="rId28"/>
    <p:sldId id="285" r:id="rId29"/>
    <p:sldId id="315" r:id="rId30"/>
    <p:sldId id="314" r:id="rId31"/>
    <p:sldId id="286" r:id="rId32"/>
    <p:sldId id="275" r:id="rId33"/>
    <p:sldId id="276" r:id="rId34"/>
    <p:sldId id="304" r:id="rId35"/>
    <p:sldId id="277" r:id="rId36"/>
    <p:sldId id="317" r:id="rId37"/>
    <p:sldId id="316" r:id="rId38"/>
    <p:sldId id="319" r:id="rId39"/>
    <p:sldId id="279" r:id="rId40"/>
    <p:sldId id="289" r:id="rId41"/>
    <p:sldId id="290" r:id="rId42"/>
    <p:sldId id="291" r:id="rId43"/>
    <p:sldId id="287" r:id="rId44"/>
    <p:sldId id="288" r:id="rId45"/>
    <p:sldId id="292" r:id="rId46"/>
    <p:sldId id="299" r:id="rId47"/>
    <p:sldId id="301" r:id="rId48"/>
    <p:sldId id="293" r:id="rId49"/>
    <p:sldId id="295" r:id="rId50"/>
    <p:sldId id="296" r:id="rId51"/>
    <p:sldId id="303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7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99" autoAdjust="0"/>
    <p:restoredTop sz="95982"/>
  </p:normalViewPr>
  <p:slideViewPr>
    <p:cSldViewPr snapToGrid="0" snapToObjects="1">
      <p:cViewPr varScale="1">
        <p:scale>
          <a:sx n="116" d="100"/>
          <a:sy n="116" d="100"/>
        </p:scale>
        <p:origin x="200" y="7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8B315-2E6E-A44B-8C69-88E2EF5B8A46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48892-BA0C-DE47-A2AF-823EACC9099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50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D2FD7-442D-C94B-B243-EF8F556D172B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80515-E563-7344-A789-A82732F9F28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5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3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80515-E563-7344-A789-A82732F9F2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3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B13A-BCAB-BC40-909B-FB8B1DEF3C79}" type="datetime1">
              <a:rPr lang="es-MX" smtClean="0"/>
              <a:t>03/12/17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8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084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2020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986414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2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21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93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C247-8C99-424F-8AA8-E1936A32BEC9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88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0E4-7E63-CC4A-84D0-25A04AE2E51D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13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half" idx="13"/>
          </p:nvPr>
        </p:nvSpPr>
        <p:spPr>
          <a:xfrm>
            <a:off x="4572001" y="2538264"/>
            <a:ext cx="4304109" cy="2297162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pic" sz="half" idx="14"/>
          </p:nvPr>
        </p:nvSpPr>
        <p:spPr>
          <a:xfrm>
            <a:off x="4572001" y="234405"/>
            <a:ext cx="4304109" cy="2303860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idx="15"/>
          </p:nvPr>
        </p:nvSpPr>
        <p:spPr>
          <a:xfrm>
            <a:off x="258962" y="234405"/>
            <a:ext cx="4304109" cy="460102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2944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46602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1ED-F43A-2C49-A13C-B5EEEAE1D3FD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74CA1-B27E-5747-BC68-382CBACE3E66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16D7E-120E-8B4E-8D2F-553C05617BD9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A682-B6FE-7348-9050-66610F1B01E9}" type="datetime1">
              <a:rPr lang="es-MX" smtClean="0"/>
              <a:t>03/12/17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38DE-45C9-8844-89D4-7965446258A5}" type="datetime1">
              <a:rPr lang="es-MX" smtClean="0"/>
              <a:t>03/12/17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3259-6C56-3246-A827-284B665BB167}" type="datetime1">
              <a:rPr lang="es-MX" smtClean="0"/>
              <a:t>03/12/17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3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F071-7BD4-CF44-A9EF-DE641206C1CF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5BEE-DAE7-0242-AA7B-32DCB5F0C3A9}" type="datetime1">
              <a:rPr lang="es-MX" smtClean="0"/>
              <a:t>03/12/17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1C32B4-F60D-6642-A9F3-D919611DEBB8}" type="datetime1">
              <a:rPr lang="es-MX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F6F5A0B-111B-3546-BBC0-654D776EDB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18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4" r:id="rId1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froamericanos" TargetMode="External"/><Relationship Id="rId4" Type="http://schemas.openxmlformats.org/officeDocument/2006/relationships/hyperlink" Target="https://es.wikipedia.org/wiki/Estados_Unidos" TargetMode="External"/><Relationship Id="rId5" Type="http://schemas.openxmlformats.org/officeDocument/2006/relationships/hyperlink" Target="https://es.wikipedia.org/wiki/Ferrocarril_subterr%C3%A1neo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F%C3%ADsico" TargetMode="External"/><Relationship Id="rId4" Type="http://schemas.openxmlformats.org/officeDocument/2006/relationships/hyperlink" Target="https://es.wikipedia.org/wiki/Estados_Unidos" TargetMode="External"/><Relationship Id="rId5" Type="http://schemas.openxmlformats.org/officeDocument/2006/relationships/hyperlink" Target="https://es.wikipedia.org/wiki/Ciencia_espacial" TargetMode="External"/><Relationship Id="rId6" Type="http://schemas.openxmlformats.org/officeDocument/2006/relationships/hyperlink" Target="https://es.wikipedia.org/wiki/Matem%C3%A1tico" TargetMode="External"/><Relationship Id="rId7" Type="http://schemas.openxmlformats.org/officeDocument/2006/relationships/hyperlink" Target="https://es.wikipedia.org/wiki/Aeron%C3%A1utica" TargetMode="External"/><Relationship Id="rId8" Type="http://schemas.openxmlformats.org/officeDocument/2006/relationships/hyperlink" Target="https://es.wikipedia.org/wiki/Computadora" TargetMode="External"/><Relationship Id="rId9" Type="http://schemas.openxmlformats.org/officeDocument/2006/relationships/hyperlink" Target="https://es.wikipedia.org/wiki/NASA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artin_Luther_King_Jr." TargetMode="External"/><Relationship Id="rId4" Type="http://schemas.openxmlformats.org/officeDocument/2006/relationships/hyperlink" Target="https://es.wikipedia.org/wiki/Southern_Christian_Leadership_Conference" TargetMode="External"/><Relationship Id="rId5" Type="http://schemas.openxmlformats.org/officeDocument/2006/relationships/hyperlink" Target="https://es.wikipedia.org/wiki/Malcolm_X" TargetMode="External"/><Relationship Id="rId6" Type="http://schemas.openxmlformats.org/officeDocument/2006/relationships/hyperlink" Target="https://es.wikipedia.org/w/index.php?title=Watts_riots&amp;action=edit&amp;redlink=1" TargetMode="External"/><Relationship Id="rId7" Type="http://schemas.openxmlformats.org/officeDocument/2006/relationships/hyperlink" Target="https://es.wikipedia.org/wiki/Billie_Holiday" TargetMode="External"/><Relationship Id="rId8" Type="http://schemas.openxmlformats.org/officeDocument/2006/relationships/hyperlink" Target="https://es.wikipedia.org/wiki/Abbey_Lincoln" TargetMode="Externa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727" y="-477983"/>
            <a:ext cx="9549245" cy="602584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2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30267" r="30267"/>
          <a:stretch>
            <a:fillRect/>
          </a:stretch>
        </p:blipFill>
        <p:spPr>
          <a:xfrm>
            <a:off x="0" y="-866610"/>
            <a:ext cx="6121400" cy="6543675"/>
          </a:xfrm>
          <a:prstGeom prst="rect">
            <a:avLst/>
          </a:prstGeom>
        </p:spPr>
      </p:pic>
      <p:pic>
        <p:nvPicPr>
          <p:cNvPr id="5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6213" r="6213"/>
          <a:stretch>
            <a:fillRect/>
          </a:stretch>
        </p:blipFill>
        <p:spPr>
          <a:xfrm>
            <a:off x="4783015" y="0"/>
            <a:ext cx="6121400" cy="3276600"/>
          </a:xfrm>
          <a:prstGeom prst="rect">
            <a:avLst/>
          </a:prstGeom>
        </p:spPr>
      </p:pic>
      <p:pic>
        <p:nvPicPr>
          <p:cNvPr id="6" name="pasted-image.jpg"/>
          <p:cNvPicPr>
            <a:picLocks noChangeAspect="1"/>
          </p:cNvPicPr>
          <p:nvPr/>
        </p:nvPicPr>
        <p:blipFill>
          <a:blip r:embed="rId4">
            <a:extLst/>
          </a:blip>
          <a:srcRect l="76" r="6655"/>
          <a:stretch>
            <a:fillRect/>
          </a:stretch>
        </p:blipFill>
        <p:spPr>
          <a:xfrm>
            <a:off x="4783015" y="2221523"/>
            <a:ext cx="6121400" cy="32670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11</a:t>
            </a:fld>
            <a:endParaRPr lang="en-US"/>
          </a:p>
        </p:txBody>
      </p:sp>
      <p:pic>
        <p:nvPicPr>
          <p:cNvPr id="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732" y="1"/>
            <a:ext cx="10214919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97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tudent_succe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29311" y="0"/>
            <a:ext cx="12473311" cy="50797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1356" y="-23281"/>
            <a:ext cx="13004801" cy="642392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11" y="2632348"/>
            <a:ext cx="5080000" cy="2511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69" y="0"/>
            <a:ext cx="4693142" cy="263234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7736" b="7736"/>
          <a:stretch>
            <a:fillRect/>
          </a:stretch>
        </p:blipFill>
        <p:spPr>
          <a:xfrm>
            <a:off x="-58607" y="-2"/>
            <a:ext cx="6056923" cy="51435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1"/>
            <a:ext cx="9144000" cy="2964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9770" y="172005"/>
            <a:ext cx="2553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SUEÑOS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435" y="4278997"/>
            <a:ext cx="56323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470D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HECHOS REALIDAD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470D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l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9416" r="21025" b="30357"/>
          <a:stretch/>
        </p:blipFill>
        <p:spPr>
          <a:xfrm>
            <a:off x="32656" y="0"/>
            <a:ext cx="9046029" cy="5094514"/>
          </a:xfrm>
          <a:prstGeom prst="rect">
            <a:avLst/>
          </a:prstGeom>
        </p:spPr>
      </p:pic>
      <p:sp>
        <p:nvSpPr>
          <p:cNvPr id="5" name="Shape 153"/>
          <p:cNvSpPr>
            <a:spLocks noGrp="1"/>
          </p:cNvSpPr>
          <p:nvPr>
            <p:ph type="title"/>
          </p:nvPr>
        </p:nvSpPr>
        <p:spPr>
          <a:xfrm>
            <a:off x="833145" y="1760450"/>
            <a:ext cx="7445049" cy="124636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900" b="1" cap="all" spc="63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 algn="ctr"/>
            <a:r>
              <a:rPr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Barrera</a:t>
            </a:r>
            <a:r>
              <a:rPr lang="es-MX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dirty="0">
              <a:ln>
                <a:solidFill>
                  <a:schemeClr val="bg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0337" y="694063"/>
            <a:ext cx="8714344" cy="34163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ENTRE MÁS GRANDE 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ES EL FERVOR POR REALIZAR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EL DESEO</a:t>
            </a:r>
            <a:endParaRPr lang="es-ES_tradnl" sz="54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positiv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898" y="11288"/>
            <a:ext cx="12020762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63794"/>
            <a:ext cx="10290782" cy="56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535" y="1076463"/>
            <a:ext cx="8318944" cy="258532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LOS OBSTÁCULOS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ALGUNAS VECES CRECEN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MAS Y MAS</a:t>
            </a:r>
            <a:r>
              <a:rPr lang="es-ES_tradnl" sz="5400" b="1" cap="none" spc="0" dirty="0" smtClean="0">
                <a:ln w="12700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es-ES_tradnl" sz="5400" b="1" cap="none" spc="0" dirty="0">
              <a:ln w="12700">
                <a:solidFill>
                  <a:schemeClr val="bg1">
                    <a:lumMod val="95000"/>
                    <a:lumOff val="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25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076" y="205154"/>
            <a:ext cx="4024924" cy="187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4" y="205153"/>
            <a:ext cx="4998782" cy="4791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076" y="2080847"/>
            <a:ext cx="4024924" cy="29161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red-runn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21465" y="-153041"/>
            <a:ext cx="13321576" cy="66541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" name="Shape 156"/>
          <p:cNvSpPr txBox="1">
            <a:spLocks/>
          </p:cNvSpPr>
          <p:nvPr/>
        </p:nvSpPr>
        <p:spPr>
          <a:xfrm>
            <a:off x="10749" y="1775012"/>
            <a:ext cx="5080000" cy="446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Derrota</a:t>
            </a:r>
          </a:p>
          <a:p>
            <a:pPr marL="393700" indent="-393700">
              <a:spcBef>
                <a:spcPts val="3200"/>
              </a:spcBef>
              <a:buClr>
                <a:srgbClr val="646464"/>
              </a:buClr>
              <a:buSzPct val="90000"/>
              <a:buFontTx/>
              <a:buChar char="•"/>
              <a:defRPr sz="5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s-ES_tradnl" sz="6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rPr>
              <a:t>Frustración</a:t>
            </a:r>
            <a:endParaRPr lang="es-ES_tradnl" sz="6000" dirty="0">
              <a:solidFill>
                <a:schemeClr val="bg1">
                  <a:lumMod val="95000"/>
                  <a:lumOff val="5000"/>
                </a:schemeClr>
              </a:solidFill>
              <a:latin typeface="Avenir Heavy"/>
              <a:ea typeface="Avenir Heavy"/>
              <a:cs typeface="Avenir Heavy"/>
              <a:sym typeface="Avenir Heavy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1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6776" y="616945"/>
            <a:ext cx="810841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HASTA PARECERNOS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 OCASIONES IMPOSIBLES</a:t>
            </a:r>
          </a:p>
          <a:p>
            <a:pPr algn="ctr"/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 VOLVERSE REALIDAD</a:t>
            </a:r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54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66750"/>
            <a:ext cx="7620000" cy="3810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0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8635" y="1732072"/>
            <a:ext cx="796525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DAMOS POR VENCIDOS</a:t>
            </a:r>
          </a:p>
          <a:p>
            <a:pPr algn="ctr"/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</a:t>
            </a:r>
            <a:r>
              <a:rPr lang="es-ES_tradnl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ENOJO, 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TRISTES</a:t>
            </a:r>
            <a:r>
              <a:rPr lang="es-ES_tradnl" sz="4000" b="1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DUDANDO</a:t>
            </a:r>
            <a:endParaRPr lang="es-ES_tradnl" sz="4000" b="1" cap="none" spc="0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7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9319" y="698200"/>
            <a:ext cx="799362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ABATIDOS</a:t>
            </a:r>
            <a:r>
              <a:rPr lang="es-ES_tradnl" sz="54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DERROTADOS </a:t>
            </a:r>
          </a:p>
          <a:p>
            <a:pPr algn="ctr"/>
            <a:r>
              <a:rPr lang="es-ES_tradnl" sz="54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DESPUÉS DE VARIAS CAÍDAS. </a:t>
            </a:r>
            <a:endParaRPr lang="es-ES_tradnl" sz="54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91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73" t="-1395" r="20844" b="1"/>
          <a:stretch/>
        </p:blipFill>
        <p:spPr>
          <a:xfrm>
            <a:off x="-24714" y="-247135"/>
            <a:ext cx="9168714" cy="53906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31" r="12412"/>
          <a:stretch/>
        </p:blipFill>
        <p:spPr>
          <a:xfrm>
            <a:off x="-49426" y="1"/>
            <a:ext cx="91687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40"/>
          <a:stretch/>
        </p:blipFill>
        <p:spPr>
          <a:xfrm>
            <a:off x="0" y="0"/>
            <a:ext cx="9256262" cy="51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310" y="896948"/>
            <a:ext cx="8625016" cy="329320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Suprimimos esos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sueños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 vivimos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así, haciendo de cuenta que ya no nos </a:t>
            </a:r>
            <a:r>
              <a:rPr lang="es-ES_tradnl" sz="52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importan.</a:t>
            </a:r>
            <a:endParaRPr lang="es-ES_tradnl" sz="52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stock-Young-determined-businesswoman-69934597.jpg"/>
          <p:cNvPicPr>
            <a:picLocks noChangeAspect="1"/>
          </p:cNvPicPr>
          <p:nvPr/>
        </p:nvPicPr>
        <p:blipFill>
          <a:blip r:embed="rId2">
            <a:extLst/>
          </a:blip>
          <a:srcRect l="2031" r="51447"/>
          <a:stretch>
            <a:fillRect/>
          </a:stretch>
        </p:blipFill>
        <p:spPr>
          <a:xfrm>
            <a:off x="1" y="498232"/>
            <a:ext cx="4265247" cy="3971192"/>
          </a:xfrm>
          <a:prstGeom prst="rect">
            <a:avLst/>
          </a:prstGeom>
        </p:spPr>
      </p:pic>
      <p:pic>
        <p:nvPicPr>
          <p:cNvPr id="5" name="What is holding women back from success in stereotypically male roles-elitebusinessmagazine.co.uk_a5b1fab17ffc6415ebdf6cd90c4758b0.jpg"/>
          <p:cNvPicPr>
            <a:picLocks noChangeAspect="1"/>
          </p:cNvPicPr>
          <p:nvPr/>
        </p:nvPicPr>
        <p:blipFill>
          <a:blip r:embed="rId3">
            <a:extLst/>
          </a:blip>
          <a:srcRect t="4684" b="4684"/>
          <a:stretch>
            <a:fillRect/>
          </a:stretch>
        </p:blipFill>
        <p:spPr>
          <a:xfrm>
            <a:off x="4388238" y="1324135"/>
            <a:ext cx="4755762" cy="24557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1"/>
          <p:cNvSpPr txBox="1">
            <a:spLocks/>
          </p:cNvSpPr>
          <p:nvPr/>
        </p:nvSpPr>
        <p:spPr>
          <a:xfrm>
            <a:off x="332154" y="2102824"/>
            <a:ext cx="8550031" cy="8382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s-ES_tradnl" sz="3600" dirty="0"/>
          </a:p>
        </p:txBody>
      </p:sp>
      <p:sp>
        <p:nvSpPr>
          <p:cNvPr id="5" name="Rectangle 4"/>
          <p:cNvSpPr/>
          <p:nvPr/>
        </p:nvSpPr>
        <p:spPr>
          <a:xfrm>
            <a:off x="1057620" y="925418"/>
            <a:ext cx="706181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5400" dirty="0" smtClean="0"/>
              <a:t>A pesar de todo, de ser una tarea titánica, una guerra</a:t>
            </a:r>
            <a:r>
              <a:rPr lang="es-ES_tradnl" sz="5400" dirty="0" smtClean="0"/>
              <a:t>.</a:t>
            </a:r>
            <a:endParaRPr lang="es-ES_tradnl" sz="5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152" y="1005663"/>
            <a:ext cx="7675350" cy="3263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Han </a:t>
            </a:r>
            <a:r>
              <a:rPr lang="en-US" sz="5400" dirty="0" err="1" smtClean="0"/>
              <a:t>existido</a:t>
            </a:r>
            <a:r>
              <a:rPr lang="en-US" sz="5400" dirty="0" smtClean="0"/>
              <a:t> </a:t>
            </a:r>
            <a:r>
              <a:rPr lang="en-US" sz="5400" dirty="0" err="1" smtClean="0"/>
              <a:t>personajes</a:t>
            </a:r>
            <a:r>
              <a:rPr lang="en-US" sz="5400" dirty="0" smtClean="0"/>
              <a:t> </a:t>
            </a:r>
            <a:r>
              <a:rPr lang="en-US" sz="5400" dirty="0" smtClean="0"/>
              <a:t>en la </a:t>
            </a:r>
            <a:r>
              <a:rPr lang="en-US" sz="5400" dirty="0" err="1" smtClean="0"/>
              <a:t>historia</a:t>
            </a:r>
            <a:r>
              <a:rPr lang="en-US" sz="5400" dirty="0" smtClean="0"/>
              <a:t> </a:t>
            </a:r>
            <a:r>
              <a:rPr lang="en-US" sz="5400" dirty="0" err="1" smtClean="0"/>
              <a:t>que</a:t>
            </a:r>
            <a:r>
              <a:rPr lang="en-US" sz="5400" dirty="0" smtClean="0"/>
              <a:t> no se </a:t>
            </a:r>
            <a:r>
              <a:rPr lang="en-US" sz="5400" dirty="0" err="1" smtClean="0"/>
              <a:t>rindieron</a:t>
            </a:r>
            <a:r>
              <a:rPr lang="en-US" sz="5400" dirty="0" smtClean="0"/>
              <a:t> </a:t>
            </a:r>
            <a:r>
              <a:rPr lang="en-US" sz="5400" dirty="0" err="1" smtClean="0"/>
              <a:t>nunca</a:t>
            </a:r>
            <a:r>
              <a:rPr lang="en-US" sz="5400" dirty="0" smtClean="0"/>
              <a:t>!!!!</a:t>
            </a:r>
            <a:endParaRPr lang="en-US" sz="5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8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harriet_tubman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t="-30" b="30340"/>
          <a:stretch/>
        </p:blipFill>
        <p:spPr>
          <a:xfrm>
            <a:off x="433105" y="696720"/>
            <a:ext cx="3935950" cy="420746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35</a:t>
            </a:fld>
            <a:endParaRPr lang="uk-UA"/>
          </a:p>
        </p:txBody>
      </p:sp>
      <p:sp>
        <p:nvSpPr>
          <p:cNvPr id="166" name="Shape 166"/>
          <p:cNvSpPr/>
          <p:nvPr/>
        </p:nvSpPr>
        <p:spPr>
          <a:xfrm>
            <a:off x="798617" y="39813"/>
            <a:ext cx="3204925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dirty="0"/>
              <a:t>Harriet Tubman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770304" y="1222872"/>
            <a:ext cx="3899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Fu</a:t>
            </a:r>
            <a:r>
              <a:rPr lang="es-ES_tradnl" dirty="0" smtClean="0"/>
              <a:t>é</a:t>
            </a:r>
            <a:r>
              <a:rPr lang="es-ES" dirty="0" smtClean="0"/>
              <a:t> </a:t>
            </a:r>
            <a:r>
              <a:rPr lang="es-ES" dirty="0"/>
              <a:t>una luchadora por la libertad de los </a:t>
            </a:r>
            <a:r>
              <a:rPr lang="es-ES" dirty="0" smtClean="0">
                <a:hlinkClick r:id="rId3" tooltip="Afroamericanos"/>
              </a:rPr>
              <a:t>afroamericanos</a:t>
            </a:r>
            <a:r>
              <a:rPr lang="es-ES" dirty="0" smtClean="0"/>
              <a:t> esclavizados </a:t>
            </a:r>
            <a:r>
              <a:rPr lang="es-ES" dirty="0"/>
              <a:t>en </a:t>
            </a:r>
            <a:r>
              <a:rPr lang="es-ES" dirty="0">
                <a:hlinkClick r:id="rId4" tooltip="Estados Unidos"/>
              </a:rPr>
              <a:t>Estados Unidos</a:t>
            </a:r>
            <a:r>
              <a:rPr lang="es-ES" dirty="0"/>
              <a:t>. Tras escapar de la esclavitud, realizó trece misiones de rescate en las que liberó a cerca de setenta </a:t>
            </a:r>
            <a:r>
              <a:rPr lang="es-ES" dirty="0" smtClean="0"/>
              <a:t>esclavos </a:t>
            </a:r>
            <a:r>
              <a:rPr lang="es-ES" dirty="0"/>
              <a:t>utilizando la red antiesclavista conocida como </a:t>
            </a:r>
            <a:r>
              <a:rPr lang="es-ES" dirty="0">
                <a:hlinkClick r:id="rId5" tooltip="Ferrocarril subterráneo"/>
              </a:rPr>
              <a:t>ferrocarril subterráneo</a:t>
            </a:r>
            <a:r>
              <a:rPr lang="es-E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91267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36</a:t>
            </a:fld>
            <a:endParaRPr lang="tr-TR"/>
          </a:p>
        </p:txBody>
      </p:sp>
      <p:pic>
        <p:nvPicPr>
          <p:cNvPr id="6" name="505685880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l="40255" t="718" r="7119" b="-718"/>
          <a:stretch/>
        </p:blipFill>
        <p:spPr>
          <a:xfrm>
            <a:off x="258962" y="860810"/>
            <a:ext cx="3718127" cy="3974616"/>
          </a:xfrm>
          <a:prstGeom prst="rect">
            <a:avLst/>
          </a:prstGeom>
        </p:spPr>
      </p:pic>
      <p:sp>
        <p:nvSpPr>
          <p:cNvPr id="8" name="Shape 168"/>
          <p:cNvSpPr/>
          <p:nvPr/>
        </p:nvSpPr>
        <p:spPr>
          <a:xfrm>
            <a:off x="2593417" y="78182"/>
            <a:ext cx="3738876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3800" dirty="0"/>
              <a:t>Katherine Johnson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462855" y="1487277"/>
            <a:ext cx="3965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F</a:t>
            </a:r>
            <a:r>
              <a:rPr lang="es-ES" dirty="0">
                <a:hlinkClick r:id="rId3"/>
              </a:rPr>
              <a:t>ísica</a:t>
            </a:r>
            <a:r>
              <a:rPr lang="es-ES" dirty="0"/>
              <a:t> </a:t>
            </a:r>
            <a:r>
              <a:rPr lang="es-ES" dirty="0">
                <a:hlinkClick r:id="rId4" tooltip="Estados Unidos"/>
              </a:rPr>
              <a:t>estadounidense</a:t>
            </a:r>
            <a:r>
              <a:rPr lang="es-ES" dirty="0"/>
              <a:t>, </a:t>
            </a:r>
            <a:r>
              <a:rPr lang="es-ES" dirty="0">
                <a:hlinkClick r:id="rId5" tooltip="Ciencia espacial"/>
              </a:rPr>
              <a:t>científica espacial</a:t>
            </a:r>
            <a:r>
              <a:rPr lang="es-ES" dirty="0"/>
              <a:t>, y </a:t>
            </a:r>
            <a:r>
              <a:rPr lang="es-ES" dirty="0">
                <a:hlinkClick r:id="rId6" tooltip="Matemático"/>
              </a:rPr>
              <a:t>matemática</a:t>
            </a:r>
            <a:r>
              <a:rPr lang="es-ES" dirty="0"/>
              <a:t> que contribuyó a la </a:t>
            </a:r>
            <a:r>
              <a:rPr lang="es-ES" dirty="0">
                <a:hlinkClick r:id="rId7" tooltip="Aeronáutica"/>
              </a:rPr>
              <a:t>aeronáutica</a:t>
            </a:r>
            <a:r>
              <a:rPr lang="es-ES" dirty="0"/>
              <a:t> de los </a:t>
            </a:r>
            <a:r>
              <a:rPr lang="es-ES" dirty="0">
                <a:hlinkClick r:id="rId4" tooltip="Estados Unidos"/>
              </a:rPr>
              <a:t>Estados Unidos</a:t>
            </a:r>
            <a:r>
              <a:rPr lang="es-ES" dirty="0"/>
              <a:t> y sus programas espaciales con la aplicación temprana de las </a:t>
            </a:r>
            <a:r>
              <a:rPr lang="es-ES" dirty="0" err="1">
                <a:hlinkClick r:id="rId8" tooltip="Computadora"/>
              </a:rPr>
              <a:t>computadoras</a:t>
            </a:r>
            <a:r>
              <a:rPr lang="es-ES" dirty="0" err="1"/>
              <a:t>electrónicas</a:t>
            </a:r>
            <a:r>
              <a:rPr lang="es-ES" dirty="0"/>
              <a:t> digitales en la </a:t>
            </a:r>
            <a:r>
              <a:rPr lang="es-ES" dirty="0">
                <a:hlinkClick r:id="rId9" tooltip="NASA"/>
              </a:rPr>
              <a:t>NASA</a:t>
            </a:r>
            <a:r>
              <a:rPr lang="es-E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ya-Angelou1.jp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/>
          </a:blip>
          <a:srcRect l="20958" r="20958"/>
          <a:stretch>
            <a:fillRect/>
          </a:stretch>
        </p:blipFill>
        <p:spPr>
          <a:xfrm>
            <a:off x="203879" y="946130"/>
            <a:ext cx="3453722" cy="369197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263529" y="1112893"/>
            <a:ext cx="44838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la vida de </a:t>
            </a:r>
            <a:r>
              <a:rPr lang="es-ES" dirty="0" err="1"/>
              <a:t>Angelou</a:t>
            </a:r>
            <a:r>
              <a:rPr lang="es-ES" dirty="0"/>
              <a:t> ha sido definitivamente una vida plena: Desde la miserable época de Depresión, a proxeneta, prostituta, cantante de </a:t>
            </a:r>
            <a:r>
              <a:rPr lang="es-ES" dirty="0" smtClean="0"/>
              <a:t>club, coordinadora </a:t>
            </a:r>
            <a:r>
              <a:rPr lang="es-ES" dirty="0"/>
              <a:t>de </a:t>
            </a:r>
            <a:r>
              <a:rPr lang="es-ES" dirty="0">
                <a:hlinkClick r:id="rId3" tooltip="Martin Luther King Jr."/>
              </a:rPr>
              <a:t>Martin Luther King Jr.</a:t>
            </a:r>
            <a:r>
              <a:rPr lang="es-ES" dirty="0"/>
              <a:t>, </a:t>
            </a:r>
            <a:r>
              <a:rPr lang="es-ES" dirty="0">
                <a:hlinkClick r:id="rId4" tooltip="Southern Christian Leadership Conference"/>
              </a:rPr>
              <a:t>Southern Christian Leadership Conference</a:t>
            </a:r>
            <a:r>
              <a:rPr lang="es-ES" dirty="0"/>
              <a:t>, periodista en Egipto y Ghana en los días de la descolonización, colega de </a:t>
            </a:r>
            <a:r>
              <a:rPr lang="es-ES" dirty="0">
                <a:hlinkClick r:id="rId5" tooltip="Malcolm X"/>
              </a:rPr>
              <a:t>Malcolm X</a:t>
            </a:r>
            <a:r>
              <a:rPr lang="es-ES" dirty="0"/>
              <a:t>, y testigo de los </a:t>
            </a:r>
            <a:r>
              <a:rPr lang="es-ES" dirty="0">
                <a:hlinkClick r:id="rId6" tooltip="Watts riots (aún no redactado)"/>
              </a:rPr>
              <a:t>Watts riots</a:t>
            </a:r>
            <a:r>
              <a:rPr lang="es-ES" dirty="0"/>
              <a:t>. Conoció a King y </a:t>
            </a:r>
            <a:r>
              <a:rPr lang="es-ES" dirty="0" err="1"/>
              <a:t>Malcom</a:t>
            </a:r>
            <a:r>
              <a:rPr lang="es-ES" dirty="0"/>
              <a:t>, </a:t>
            </a:r>
            <a:r>
              <a:rPr lang="es-ES" dirty="0">
                <a:hlinkClick r:id="rId7" tooltip="Billie Holiday"/>
              </a:rPr>
              <a:t>Billie Holiday</a:t>
            </a:r>
            <a:r>
              <a:rPr lang="es-ES" dirty="0"/>
              <a:t>, y </a:t>
            </a:r>
            <a:r>
              <a:rPr lang="es-ES" dirty="0">
                <a:hlinkClick r:id="rId8" tooltip="Abbey Lincoln"/>
              </a:rPr>
              <a:t>Abbey Lincoln</a:t>
            </a:r>
            <a:r>
              <a:rPr lang="es-ES" dirty="0"/>
              <a:t>.</a:t>
            </a:r>
          </a:p>
          <a:p>
            <a:r>
              <a:rPr lang="es-ES" dirty="0"/>
              <a:t>—</a:t>
            </a:r>
            <a:r>
              <a:rPr lang="es-ES" dirty="0" err="1"/>
              <a:t>Reviewer</a:t>
            </a:r>
            <a:r>
              <a:rPr lang="es-ES" dirty="0"/>
              <a:t> John </a:t>
            </a:r>
            <a:r>
              <a:rPr lang="es-ES" dirty="0" err="1"/>
              <a:t>McWhorter</a:t>
            </a:r>
            <a:r>
              <a:rPr lang="es-ES" dirty="0"/>
              <a:t>, </a:t>
            </a:r>
            <a:r>
              <a:rPr lang="es-ES" i="1" dirty="0" err="1"/>
              <a:t>The</a:t>
            </a:r>
            <a:r>
              <a:rPr lang="es-ES" i="1" dirty="0"/>
              <a:t> New </a:t>
            </a:r>
            <a:r>
              <a:rPr lang="es-ES" i="1" dirty="0" err="1"/>
              <a:t>Republic</a:t>
            </a:r>
            <a:endParaRPr lang="es-ES" dirty="0"/>
          </a:p>
          <a:p>
            <a:endParaRPr lang="es-ES" dirty="0"/>
          </a:p>
        </p:txBody>
      </p:sp>
      <p:sp>
        <p:nvSpPr>
          <p:cNvPr id="8" name="Shape 167"/>
          <p:cNvSpPr/>
          <p:nvPr/>
        </p:nvSpPr>
        <p:spPr>
          <a:xfrm>
            <a:off x="564698" y="230065"/>
            <a:ext cx="2732083" cy="61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r>
              <a:rPr dirty="0" smtClean="0"/>
              <a:t>MayaAngelou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tr-TR" smtClean="0"/>
              <a:t>38</a:t>
            </a:fld>
            <a:endParaRPr lang="tr-TR"/>
          </a:p>
        </p:txBody>
      </p:sp>
      <p:pic>
        <p:nvPicPr>
          <p:cNvPr id="6" name="pasted-image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/>
          </a:blip>
          <a:srcRect l="32396" t="239" r="-260" b="-239"/>
          <a:stretch/>
        </p:blipFill>
        <p:spPr>
          <a:xfrm>
            <a:off x="439423" y="594911"/>
            <a:ext cx="3432744" cy="351382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ángulo 7"/>
          <p:cNvSpPr/>
          <p:nvPr/>
        </p:nvSpPr>
        <p:spPr>
          <a:xfrm>
            <a:off x="740984" y="225579"/>
            <a:ext cx="282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Helvetica Neue" charset="0"/>
              </a:rPr>
              <a:t> </a:t>
            </a:r>
            <a:r>
              <a:rPr lang="es-ES" dirty="0" err="1">
                <a:latin typeface="Helvetica Neue" charset="0"/>
              </a:rPr>
              <a:t>Justice</a:t>
            </a:r>
            <a:r>
              <a:rPr lang="es-ES" dirty="0">
                <a:latin typeface="Helvetica Neue" charset="0"/>
              </a:rPr>
              <a:t> Sonia Sotomayor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25424" y="4108733"/>
            <a:ext cx="3546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Primera Jueza </a:t>
            </a:r>
            <a:r>
              <a:rPr lang="es-ES" dirty="0"/>
              <a:t>de origen Latino</a:t>
            </a:r>
          </a:p>
          <a:p>
            <a:pPr algn="ctr"/>
            <a:r>
              <a:rPr lang="es-ES" dirty="0" smtClean="0"/>
              <a:t>de la Suprema Corte de Justicia de EEUU</a:t>
            </a:r>
            <a:endParaRPr lang="es-ES" dirty="0"/>
          </a:p>
        </p:txBody>
      </p:sp>
      <p:pic>
        <p:nvPicPr>
          <p:cNvPr id="10" name="pasted-image.jpg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/>
          </a:blip>
          <a:srcRect t="9913" b="9913"/>
          <a:stretch>
            <a:fillRect/>
          </a:stretch>
        </p:blipFill>
        <p:spPr>
          <a:xfrm>
            <a:off x="5007232" y="682487"/>
            <a:ext cx="3205145" cy="342624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79"/>
          <p:cNvSpPr/>
          <p:nvPr/>
        </p:nvSpPr>
        <p:spPr>
          <a:xfrm>
            <a:off x="5110646" y="201560"/>
            <a:ext cx="2694608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sz="2000" dirty="0"/>
              <a:t>Ellen Ochoa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110646" y="4117777"/>
            <a:ext cx="3305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 la primera mujer de origen hispano en haber viajado al espacio.</a:t>
            </a:r>
            <a:endParaRPr lang="es-E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11990" r="30548"/>
          <a:stretch>
            <a:fillRect/>
          </a:stretch>
        </p:blipFill>
        <p:spPr>
          <a:xfrm>
            <a:off x="6315156" y="2904464"/>
            <a:ext cx="2203892" cy="1733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jpg"/>
          <p:cNvPicPr>
            <a:picLocks noChangeAspect="1"/>
          </p:cNvPicPr>
          <p:nvPr/>
        </p:nvPicPr>
        <p:blipFill rotWithShape="1">
          <a:blip r:embed="rId3">
            <a:extLst/>
          </a:blip>
          <a:srcRect l="7406"/>
          <a:stretch/>
        </p:blipFill>
        <p:spPr>
          <a:xfrm>
            <a:off x="473724" y="219077"/>
            <a:ext cx="2480497" cy="2009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jpg"/>
          <p:cNvPicPr>
            <a:picLocks noChangeAspect="1"/>
          </p:cNvPicPr>
          <p:nvPr/>
        </p:nvPicPr>
        <p:blipFill rotWithShape="1">
          <a:blip r:embed="rId4">
            <a:extLst/>
          </a:blip>
          <a:srcRect r="-608" b="11011"/>
          <a:stretch/>
        </p:blipFill>
        <p:spPr>
          <a:xfrm>
            <a:off x="3429823" y="189851"/>
            <a:ext cx="2034548" cy="202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jpg"/>
          <p:cNvPicPr>
            <a:picLocks noChangeAspect="1"/>
          </p:cNvPicPr>
          <p:nvPr/>
        </p:nvPicPr>
        <p:blipFill rotWithShape="1">
          <a:blip r:embed="rId5">
            <a:extLst/>
          </a:blip>
          <a:srcRect l="4782"/>
          <a:stretch/>
        </p:blipFill>
        <p:spPr>
          <a:xfrm>
            <a:off x="539827" y="2892379"/>
            <a:ext cx="2547251" cy="1783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jpg"/>
          <p:cNvPicPr>
            <a:picLocks noChangeAspect="1"/>
          </p:cNvPicPr>
          <p:nvPr/>
        </p:nvPicPr>
        <p:blipFill rotWithShape="1">
          <a:blip r:embed="rId6">
            <a:extLst/>
          </a:blip>
          <a:srcRect l="40710" r="11438" b="15256"/>
          <a:stretch/>
        </p:blipFill>
        <p:spPr>
          <a:xfrm>
            <a:off x="3196590" y="2892378"/>
            <a:ext cx="3005907" cy="1756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jpg"/>
          <p:cNvPicPr>
            <a:picLocks noChangeAspect="1"/>
          </p:cNvPicPr>
          <p:nvPr/>
        </p:nvPicPr>
        <p:blipFill rotWithShape="1">
          <a:blip r:embed="rId7">
            <a:extLst/>
          </a:blip>
          <a:srcRect l="32696" t="4562" r="19851" b="6090"/>
          <a:stretch/>
        </p:blipFill>
        <p:spPr>
          <a:xfrm>
            <a:off x="5827926" y="192416"/>
            <a:ext cx="2886419" cy="203299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3407619" y="2250267"/>
            <a:ext cx="211147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Fernando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Valenzuela</a:t>
            </a:r>
          </a:p>
        </p:txBody>
      </p:sp>
      <p:sp>
        <p:nvSpPr>
          <p:cNvPr id="188" name="Shape 188"/>
          <p:cNvSpPr/>
          <p:nvPr/>
        </p:nvSpPr>
        <p:spPr>
          <a:xfrm>
            <a:off x="6570782" y="2247417"/>
            <a:ext cx="1475721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Lucila Venegas</a:t>
            </a:r>
          </a:p>
        </p:txBody>
      </p:sp>
      <p:sp>
        <p:nvSpPr>
          <p:cNvPr id="189" name="Shape 189"/>
          <p:cNvSpPr/>
          <p:nvPr/>
        </p:nvSpPr>
        <p:spPr>
          <a:xfrm>
            <a:off x="941211" y="4689806"/>
            <a:ext cx="1562924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dirty="0">
                <a:solidFill>
                  <a:srgbClr val="FFFFFF"/>
                </a:solidFill>
              </a:rPr>
              <a:t>Eduardo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Nájera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3245430" y="4672867"/>
            <a:ext cx="2503406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1" algn="ctr"/>
            <a:r>
              <a:rPr dirty="0" smtClean="0"/>
              <a:t>Claudia</a:t>
            </a:r>
            <a:r>
              <a:rPr lang="es-ES_tradnl" dirty="0" smtClean="0"/>
              <a:t> </a:t>
            </a:r>
            <a:r>
              <a:rPr dirty="0" smtClean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Umpierrez</a:t>
            </a:r>
          </a:p>
        </p:txBody>
      </p:sp>
      <p:sp>
        <p:nvSpPr>
          <p:cNvPr id="191" name="Shape 191"/>
          <p:cNvSpPr/>
          <p:nvPr/>
        </p:nvSpPr>
        <p:spPr>
          <a:xfrm>
            <a:off x="6788117" y="4672867"/>
            <a:ext cx="193724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r>
              <a:rPr dirty="0"/>
              <a:t>Sarah</a:t>
            </a:r>
            <a:r>
              <a:rPr lang="es-ES_tradnl" dirty="0"/>
              <a:t> </a:t>
            </a:r>
            <a:r>
              <a:rPr dirty="0"/>
              <a:t>Thomas</a:t>
            </a:r>
            <a:endParaRPr dirty="0"/>
          </a:p>
        </p:txBody>
      </p:sp>
      <p:sp>
        <p:nvSpPr>
          <p:cNvPr id="192" name="Shape 192"/>
          <p:cNvSpPr/>
          <p:nvPr/>
        </p:nvSpPr>
        <p:spPr>
          <a:xfrm>
            <a:off x="756488" y="2247417"/>
            <a:ext cx="2056121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smtClean="0"/>
              <a:t>Rigoberta</a:t>
            </a:r>
            <a:r>
              <a:rPr lang="es-ES_tradnl" dirty="0" smtClean="0"/>
              <a:t> </a:t>
            </a:r>
            <a:r>
              <a:rPr dirty="0" smtClean="0"/>
              <a:t>Menchu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227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06" y="659424"/>
            <a:ext cx="6812502" cy="3065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08" y="2541615"/>
            <a:ext cx="7405076" cy="32911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1280" y="2019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692" y="3139636"/>
            <a:ext cx="6858000" cy="2321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692" y="567146"/>
            <a:ext cx="5080000" cy="21907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19109"/>
            <a:ext cx="1956555" cy="1797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67" y="219109"/>
            <a:ext cx="3372779" cy="1789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246" r="36350"/>
          <a:stretch/>
        </p:blipFill>
        <p:spPr>
          <a:xfrm>
            <a:off x="416743" y="2461394"/>
            <a:ext cx="1839817" cy="202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25" y="2682273"/>
            <a:ext cx="2590494" cy="19428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40</a:t>
            </a:fld>
            <a:endParaRPr lang="uk-UA"/>
          </a:p>
        </p:txBody>
      </p:sp>
      <p:sp>
        <p:nvSpPr>
          <p:cNvPr id="7" name="Shape 179"/>
          <p:cNvSpPr/>
          <p:nvPr/>
        </p:nvSpPr>
        <p:spPr>
          <a:xfrm>
            <a:off x="1093744" y="1970895"/>
            <a:ext cx="149905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Horacio Llamas</a:t>
            </a:r>
            <a:endParaRPr dirty="0"/>
          </a:p>
        </p:txBody>
      </p:sp>
      <p:sp>
        <p:nvSpPr>
          <p:cNvPr id="8" name="Shape 179"/>
          <p:cNvSpPr/>
          <p:nvPr/>
        </p:nvSpPr>
        <p:spPr>
          <a:xfrm>
            <a:off x="302959" y="4625143"/>
            <a:ext cx="187156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A</a:t>
            </a:r>
            <a:r>
              <a:rPr lang="es-ES_tradnl" dirty="0" smtClean="0"/>
              <a:t>londra de la Parra</a:t>
            </a:r>
            <a:endParaRPr dirty="0"/>
          </a:p>
        </p:txBody>
      </p:sp>
      <p:sp>
        <p:nvSpPr>
          <p:cNvPr id="9" name="Shape 179"/>
          <p:cNvSpPr/>
          <p:nvPr/>
        </p:nvSpPr>
        <p:spPr>
          <a:xfrm>
            <a:off x="6803566" y="4625143"/>
            <a:ext cx="116261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 smtClean="0"/>
              <a:t>Octavio Paz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4889270" y="2016695"/>
            <a:ext cx="2147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Emmanuel </a:t>
            </a:r>
            <a:r>
              <a:rPr lang="pl-PL" dirty="0" err="1"/>
              <a:t>Lubezki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22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067" y="1803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0" y="741480"/>
            <a:ext cx="2736519" cy="2933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753" r="24459"/>
          <a:stretch/>
        </p:blipFill>
        <p:spPr>
          <a:xfrm>
            <a:off x="4111663" y="241301"/>
            <a:ext cx="2511845" cy="1714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697" y="2208330"/>
            <a:ext cx="2443374" cy="26315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41</a:t>
            </a:fld>
            <a:endParaRPr lang="uk-UA"/>
          </a:p>
        </p:txBody>
      </p:sp>
      <p:sp>
        <p:nvSpPr>
          <p:cNvPr id="8" name="Rectangle 7"/>
          <p:cNvSpPr/>
          <p:nvPr/>
        </p:nvSpPr>
        <p:spPr>
          <a:xfrm>
            <a:off x="1227020" y="3688106"/>
            <a:ext cx="151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Francisco Villa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14938" y="1182980"/>
            <a:ext cx="1684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>
                <a:solidFill>
                  <a:srgbClr val="FFFFFF"/>
                </a:solidFill>
              </a:rPr>
              <a:t>Emiliano</a:t>
            </a:r>
            <a:r>
              <a:rPr lang="pl-PL" dirty="0" smtClean="0">
                <a:solidFill>
                  <a:srgbClr val="FFFFFF"/>
                </a:solidFill>
              </a:rPr>
              <a:t> Zapata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81458" y="3543949"/>
            <a:ext cx="1496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>
                <a:solidFill>
                  <a:srgbClr val="FFFFFF"/>
                </a:solidFill>
              </a:rPr>
              <a:t>Adela</a:t>
            </a:r>
            <a:r>
              <a:rPr lang="tr-TR" dirty="0">
                <a:solidFill>
                  <a:srgbClr val="FFFFFF"/>
                </a:solidFill>
              </a:rPr>
              <a:t> </a:t>
            </a:r>
            <a:r>
              <a:rPr lang="tr-TR" dirty="0" err="1">
                <a:solidFill>
                  <a:srgbClr val="FFFFFF"/>
                </a:solidFill>
              </a:rPr>
              <a:t>Velarde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68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3" y="900907"/>
            <a:ext cx="8141520" cy="4140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42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1255474" y="85683"/>
            <a:ext cx="67709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4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MEDALLISTAS OLIMPÍCOS</a:t>
            </a:r>
            <a:endParaRPr lang="es-ES_tradnl" sz="4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6474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01157"/>
            <a:ext cx="9144000" cy="44012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TODOS ELLOS DIERON LUZ A LA HUMANIDAD, LUZ AL MUNDO, </a:t>
            </a:r>
            <a:r>
              <a:rPr lang="es-ES_tradnl" sz="35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MARCANDO UN ANTES Y UN DESPUÉS. </a:t>
            </a:r>
            <a:r>
              <a:rPr lang="es-ES_tradnl" sz="3500" b="1" cap="none" spc="0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endParaRPr lang="es-ES_tradnl" sz="3500" b="1" cap="none" spc="0" dirty="0" smtClean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s-ES_tradnl" sz="3500" b="1" dirty="0" smtClean="0">
                <a:ln w="12700">
                  <a:solidFill>
                    <a:schemeClr val="bg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LOGRANDO ROMPER LAS BARRERAS, LOGRAMOS ABRIR LAS PUERTAS PARA QUE OTROS SERES HUMANOS LES SEA MAS FÁCIL.</a:t>
            </a:r>
            <a:endParaRPr lang="es-ES_tradnl" sz="3500" b="1" cap="none" spc="0" dirty="0">
              <a:ln w="12700">
                <a:solidFill>
                  <a:schemeClr val="bg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7524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534" y="1712447"/>
            <a:ext cx="88392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HICIERON POSIBLE LO IMPOSIBLE.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64460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8440" y="193501"/>
            <a:ext cx="6127127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3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CREYERON Y LUEGO VIERON.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96321"/>
            <a:ext cx="9144000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FUE SU INTENCIÓN, </a:t>
            </a:r>
          </a:p>
          <a:p>
            <a:pPr algn="ctr"/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QUIZÁS </a:t>
            </a:r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</a:t>
            </a:r>
            <a:r>
              <a:rPr lang="es-ES_tradnl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endParaRPr lang="es-ES_tradnl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45</a:t>
            </a:fld>
            <a:endParaRPr lang="uk-UA"/>
          </a:p>
        </p:txBody>
      </p:sp>
      <p:sp>
        <p:nvSpPr>
          <p:cNvPr id="5" name="Rectángulo 4"/>
          <p:cNvSpPr/>
          <p:nvPr/>
        </p:nvSpPr>
        <p:spPr>
          <a:xfrm>
            <a:off x="1613970" y="2591141"/>
            <a:ext cx="58554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32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INDUDABLEMENTE NOS HEMOS LLEGADO A BENEFICIAR UNA GRAN MAYORÍA POR SUS LOGROS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663123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46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" y="1290011"/>
            <a:ext cx="9066882" cy="25632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90751"/>
            <a:ext cx="91440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CADA VEZ QUE SOÑAMOS </a:t>
            </a:r>
            <a:r>
              <a:rPr lang="es-ES_tradnl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ALGO, CON TANTA NECESIDAD, </a:t>
            </a:r>
            <a:r>
              <a:rPr lang="es-ES_tradnl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 TANTAS GANAS.</a:t>
            </a:r>
            <a:endParaRPr lang="es-ES_tradnl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870487"/>
            <a:ext cx="9144000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INSPIRADOS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ENAMORADOS</a:t>
            </a:r>
            <a:r>
              <a:rPr lang="es-ES_tradnl" sz="3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  <a:p>
            <a:pPr algn="ctr"/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ESTAMOS 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7964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CREATIVOS</a:t>
            </a:r>
            <a:r>
              <a:rPr lang="es-ES_tradnl" sz="39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3658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47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" y="0"/>
            <a:ext cx="448043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05051" y="705080"/>
            <a:ext cx="4538949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PERO TANTO OBSTÁCULO,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TANTAS</a:t>
            </a:r>
          </a:p>
          <a:p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BARRERAS NOS DISTRAEN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 EN VEZ DE ESTAR HACIENDO COSAS CREATIVAS, DE ESO QUE NOS GUSTA Y NOS INSPIRA.</a:t>
            </a:r>
          </a:p>
          <a:p>
            <a:endParaRPr lang="es-ES_tradnl" sz="2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NOS VEMOS DEDICADOS A LUCHAR </a:t>
            </a:r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POR VENCER ESOS OBSTÁCULOS.</a:t>
            </a:r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074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129" y="345148"/>
            <a:ext cx="8312671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UNA PREGUNTA IMPORTANTE 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46C0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ES: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E46C0A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23" y="2692982"/>
            <a:ext cx="904687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¿CADA VEZ QUE UNA PERSONA TIENE SUEÑOS E ILUSIONES </a:t>
            </a:r>
            <a:r>
              <a:rPr lang="es-ES_tradn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TIENE QUE SER TAN DIFÍCIL </a:t>
            </a:r>
            <a:r>
              <a:rPr lang="es-ES_tradnl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REALIZARLOS?</a:t>
            </a:r>
            <a:endParaRPr lang="es-ES_tradnl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0367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49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2507010" y="1912815"/>
            <a:ext cx="419217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682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39621" y="-22298"/>
            <a:ext cx="9930855" cy="51657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uk-UA" smtClean="0">
                <a:solidFill>
                  <a:schemeClr val="tx1"/>
                </a:solidFill>
              </a:rPr>
              <a:pPr algn="ctr"/>
              <a:t>50</a:t>
            </a:fld>
            <a:endParaRPr lang="uk-UA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2101"/>
            <a:ext cx="9144000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SURGE ESTA PALABRA?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1657" y="2517168"/>
            <a:ext cx="909728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¿DE DÓNDE NACE LA NECESIDAD DE INVENTARLA?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6565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>
                <a:solidFill>
                  <a:schemeClr val="tx1"/>
                </a:solidFill>
              </a:rPr>
              <a:t>51</a:t>
            </a:fld>
            <a:endParaRPr lang="uk-UA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0579" y="612017"/>
            <a:ext cx="3188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EQUIDAD</a:t>
            </a:r>
            <a:endParaRPr lang="es-ES_trad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266" y="2090077"/>
            <a:ext cx="791577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DAR A CADA UNO LO QUE SE MERECE EN FUNCIÓN DE SUS MÉRITOS O CONDICIONES. 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265" y="3506931"/>
            <a:ext cx="791577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_tradnl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CUALIDAD QUE CONSISTE EN NO FAVORECER EN EL TRATO A UNA PERSONA PERJUDICANDO A OTRA.</a:t>
            </a:r>
            <a:endParaRPr lang="es-ES_tradnl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49880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310" r="5310"/>
          <a:stretch>
            <a:fillRect/>
          </a:stretch>
        </p:blipFill>
        <p:spPr>
          <a:xfrm>
            <a:off x="-466249" y="-103908"/>
            <a:ext cx="9880498" cy="52474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7076" b="2813"/>
          <a:stretch>
            <a:fillRect/>
          </a:stretch>
        </p:blipFill>
        <p:spPr>
          <a:xfrm>
            <a:off x="-580820" y="882127"/>
            <a:ext cx="9604842" cy="40220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>
          <a:xfrm>
            <a:off x="-203257" y="-2"/>
            <a:ext cx="9487105" cy="513715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626" y="4899337"/>
            <a:ext cx="2133600" cy="273844"/>
          </a:xfrm>
        </p:spPr>
        <p:txBody>
          <a:bodyPr/>
          <a:lstStyle/>
          <a:p>
            <a:fld id="{9F6F5A0B-111B-3546-BBC0-654D776EDB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1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F5A0B-111B-3546-BBC0-654D776EDBD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23913"/>
            <a:ext cx="78867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3972</TotalTime>
  <Words>456</Words>
  <Application>Microsoft Macintosh PowerPoint</Application>
  <PresentationFormat>Presentación en pantalla (16:9)</PresentationFormat>
  <Paragraphs>121</Paragraphs>
  <Slides>51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Avenir Heavy</vt:lpstr>
      <vt:lpstr>Avenir Next</vt:lpstr>
      <vt:lpstr>Calibri</vt:lpstr>
      <vt:lpstr>Corbel</vt:lpstr>
      <vt:lpstr>Helvetica Neue</vt:lpstr>
      <vt:lpstr>Arial</vt:lpstr>
      <vt:lpstr>Depth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Barreras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UMSNH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Secretaría Académica</dc:creator>
  <cp:lastModifiedBy>Usuario de Microsoft Office</cp:lastModifiedBy>
  <cp:revision>56</cp:revision>
  <dcterms:created xsi:type="dcterms:W3CDTF">2017-11-27T05:40:52Z</dcterms:created>
  <dcterms:modified xsi:type="dcterms:W3CDTF">2017-12-04T01:31:11Z</dcterms:modified>
</cp:coreProperties>
</file>